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624" r:id="rId3"/>
    <p:sldId id="628" r:id="rId4"/>
    <p:sldId id="625" r:id="rId5"/>
    <p:sldId id="627" r:id="rId6"/>
    <p:sldId id="557" r:id="rId7"/>
    <p:sldId id="680" r:id="rId8"/>
    <p:sldId id="787" r:id="rId9"/>
    <p:sldId id="789" r:id="rId10"/>
    <p:sldId id="788" r:id="rId11"/>
    <p:sldId id="785" r:id="rId12"/>
    <p:sldId id="786" r:id="rId13"/>
    <p:sldId id="790" r:id="rId14"/>
    <p:sldId id="745" r:id="rId15"/>
    <p:sldId id="754" r:id="rId16"/>
    <p:sldId id="687" r:id="rId17"/>
    <p:sldId id="690" r:id="rId18"/>
    <p:sldId id="755" r:id="rId19"/>
    <p:sldId id="756" r:id="rId20"/>
    <p:sldId id="708" r:id="rId21"/>
    <p:sldId id="716" r:id="rId22"/>
    <p:sldId id="757" r:id="rId23"/>
    <p:sldId id="758" r:id="rId24"/>
    <p:sldId id="711" r:id="rId25"/>
    <p:sldId id="759" r:id="rId26"/>
    <p:sldId id="778" r:id="rId27"/>
    <p:sldId id="777" r:id="rId28"/>
    <p:sldId id="776" r:id="rId29"/>
    <p:sldId id="761" r:id="rId30"/>
    <p:sldId id="772" r:id="rId31"/>
    <p:sldId id="724" r:id="rId32"/>
    <p:sldId id="651" r:id="rId33"/>
    <p:sldId id="650" r:id="rId34"/>
    <p:sldId id="663" r:id="rId35"/>
    <p:sldId id="561" r:id="rId36"/>
    <p:sldId id="691" r:id="rId37"/>
    <p:sldId id="715" r:id="rId38"/>
    <p:sldId id="71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06"/>
    <p:restoredTop sz="82791"/>
  </p:normalViewPr>
  <p:slideViewPr>
    <p:cSldViewPr snapToGrid="0" snapToObjects="1" showGuides="1">
      <p:cViewPr varScale="1">
        <p:scale>
          <a:sx n="77" d="100"/>
          <a:sy n="77" d="100"/>
        </p:scale>
        <p:origin x="2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BEC8B-BF70-C949-8071-94595A60AF6B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05D4D-C92E-0848-8CDC-5DB580988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7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Soil nitrogen has been shown to positively influence leaf nitrogen in a fair share of studies.</a:t>
            </a:r>
          </a:p>
          <a:p>
            <a:endParaRPr lang="en-US" dirty="0"/>
          </a:p>
          <a:p>
            <a:r>
              <a:rPr lang="en-US" dirty="0"/>
              <a:t>This figure is from a study by Jenn </a:t>
            </a:r>
            <a:r>
              <a:rPr lang="en-US" dirty="0" err="1"/>
              <a:t>Firn</a:t>
            </a:r>
            <a:r>
              <a:rPr lang="en-US" dirty="0"/>
              <a:t> in 2019 using a globally coordinated nutrient addition experiment by the name Nutrient Network.</a:t>
            </a:r>
          </a:p>
          <a:p>
            <a:endParaRPr lang="en-US" dirty="0"/>
          </a:p>
          <a:p>
            <a:r>
              <a:rPr lang="en-US" dirty="0"/>
              <a:t>In these experiments, nitrogen, phosphorus, and potassium are added in a full-factorial field manipulation in grassland systems</a:t>
            </a:r>
          </a:p>
          <a:p>
            <a:endParaRPr lang="en-US" dirty="0"/>
          </a:p>
          <a:p>
            <a:r>
              <a:rPr lang="en-US" dirty="0"/>
              <a:t>On the x-axis is the different combinations of nutrient additions, and on the y-axis is leaf nitrogen concentrations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6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5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know that variation in leaf nitrogen can be explained by soil nitrogen availability, climate, or plant traits, we still do not have a firm grasp of what drives leaf nitrogen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3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Photosynthetic least cost theory provides a framework for understanding the interactive role of climate and soils on leaf nitrogen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theory predicts that leaves acclimate to changing climatic and edaphic environments.</a:t>
            </a:r>
          </a:p>
          <a:p>
            <a:endParaRPr lang="en-US" dirty="0"/>
          </a:p>
          <a:p>
            <a:r>
              <a:rPr lang="en-US" dirty="0"/>
              <a:t>This is done by maximizing carbon uptake and light use efficiency at the lowest summed cost of nitrogen and water use </a:t>
            </a:r>
          </a:p>
          <a:p>
            <a:endParaRPr lang="en-US" dirty="0"/>
          </a:p>
          <a:p>
            <a:r>
              <a:rPr lang="en-US" dirty="0"/>
              <a:t>First principles of the theory suggests that plants can maintain a given photosynthetic rate by trading efficient use of a relatively less abundant resource for inefficient use of a relatively more abundant resource. </a:t>
            </a:r>
          </a:p>
          <a:p>
            <a:endParaRPr lang="en-US" dirty="0"/>
          </a:p>
          <a:p>
            <a:r>
              <a:rPr lang="en-US" dirty="0"/>
              <a:t>For example, the theory would predict that plants should acclimate to an increase in soil nitrogen availability by sacrificing inefficient use of nitrogen for more efficient use of nitrogen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6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hypotheses largely mirror those expected from photosynthetic least-cost theory, where...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05D4D-C92E-0848-8CDC-5DB5809880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7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trying to wrap my head around this nonlinear response</a:t>
            </a:r>
          </a:p>
          <a:p>
            <a:endParaRPr lang="en-US" dirty="0"/>
          </a:p>
          <a:p>
            <a:r>
              <a:rPr lang="en-US" dirty="0"/>
              <a:t>Could suggest that leaf N decreases once nitrogen availability decreases after a certain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05D4D-C92E-0848-8CDC-5DB5809880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14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following field manipulation experiment to investigate whether changes in soil resource availability influenced leaf quantity/quality tradeoffs or water/nitrogen use tradeoffs.</a:t>
            </a:r>
          </a:p>
          <a:p>
            <a:endParaRPr lang="en-US" dirty="0"/>
          </a:p>
          <a:p>
            <a:r>
              <a:rPr lang="en-US" dirty="0"/>
              <a:t>Starting in 2010, our coauthor Christy Goodale set up a full-factorial nitrogen-by-sulfur field manipulation experiment at three sites in a contiguous closed canopy forest all within a 20-km radius of Ithaca, New York</a:t>
            </a:r>
          </a:p>
          <a:p>
            <a:endParaRPr lang="en-US" dirty="0"/>
          </a:p>
          <a:p>
            <a:r>
              <a:rPr lang="en-US" dirty="0"/>
              <a:t>This experiment was originally created to tease apart the impacts of soil pH change and soil nitrogen fertilization on forest ecosystem functions; </a:t>
            </a:r>
          </a:p>
          <a:p>
            <a:endParaRPr lang="en-US" dirty="0"/>
          </a:p>
          <a:p>
            <a:r>
              <a:rPr lang="en-US" dirty="0"/>
              <a:t>however, because sulfur additions acidify the soil and promote nitrogen losses over time, this system provides a unique soil nitrogen availability gradient to test our hypotheses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2865-9E0B-884E-611B-88B26196F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6735B-80E9-AEA6-41E3-78719381B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94B10-3CEC-CDEB-EF0E-9C34D9B6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DEFF-031B-CA44-B9A3-F5FDF48DC6C4}" type="datetime1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3BA42-69DC-1A5D-0466-E107D18D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5AB9A-B9D2-B8F0-6D0F-C1E907FD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1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6EB4-76DE-F16C-A84B-5C5A20D5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77AB8-D6FB-31FC-0925-F65385A61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2AB65-E5BF-EA51-4CA7-C5103B407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02DC-8818-CA4E-8B4D-3247E3ED566E}" type="datetime1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7CC2E-F026-A19B-C7DB-8B8EAEEF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6228E-6E2A-0276-BE1C-07BBD2A7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3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B0CCAB-CD71-53B0-9029-65B394F78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63256-FB29-EF61-2D81-70F2A88A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00801-ACD4-A72A-0D15-A7448022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B92A-43BA-6042-B43F-AE0F03212488}" type="datetime1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D330-6933-4A1A-355E-988A04B8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2CB70-4BCA-979F-F36B-E4D88433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2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546F-A418-EEDB-BC45-3E1BD39A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BBE2-B0C2-9999-6FCE-34CA72667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1FAD-2E77-93C0-F7EA-2988EE51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1717-C442-FE47-9879-EC0277C4DD4B}" type="datetime1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C628-1D78-5991-3D6D-52F2C0B3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87009-4015-C9CE-B97B-6511FD62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250C90-A217-6949-8BD2-2F5146168076}" type="slidenum">
              <a:rPr lang="en-US" smtClean="0"/>
              <a:pPr/>
              <a:t>‹#›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0980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F738-58E1-3932-C703-59F50A27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4C970-2DDC-E624-F266-F90E2C35D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D4477-BF1D-52C5-9B68-8C1C74A7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1260A-4D94-FB42-9C47-B8B38CF05364}" type="datetime1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ADFA-E531-9346-9077-FF9D0AE54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33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ED64-264C-D7E6-1A99-F477CD9B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7E716-57D8-9886-BB33-172070236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DDD5C-9EB1-0D17-0ADD-282D2B3A3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1589F-3FC4-E435-ACAE-135708F51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C0EA-1B2B-E94E-9C4C-CFB342CE4585}" type="datetime1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87D39-C79C-1A30-E7EC-73368C9E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EE086-F716-B8EA-8E1F-40D2AB5A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03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2606-CC1A-4F9D-B932-242FE644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71C86-FACA-0757-0CBB-C6ED6E3D3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870B1-101D-937D-E7B5-9C9C36744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3E634-537E-06EA-40EF-0540005A9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AF0E7-337E-EA28-5E41-E53D09F94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600DF-F90D-EFB9-2E1E-78144380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B195E-9663-7341-99E5-87B1B6191FB2}" type="datetime1">
              <a:rPr lang="en-US" smtClean="0"/>
              <a:t>8/18/22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15F5E-C740-4B8D-D502-22B89B1F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630DF8-0555-2101-9C07-69913409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E7EC-CCE3-B695-6275-C7796F5E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8A25A-FC3C-24A8-C60A-8BE770E7D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EE3-8D5B-B747-BC4B-AC203E0D8DFD}" type="datetime1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D30F2-455F-296F-912B-6CE439CAB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42A26-93BA-1831-2CC1-64570568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2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AD905-1AF3-1618-C836-4E110730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C73A-EC7C-F143-A134-3629457F229E}" type="datetime1">
              <a:rPr lang="en-US" smtClean="0"/>
              <a:t>8/18/22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C73DE7-5E67-4764-291F-029E7F28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485B6-64DB-5A5E-551B-9BB38710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1B79-6F9E-58B5-878F-81861939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B3A6-E8DD-B033-AC7B-B1E30D3EC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BD82D-67DB-BB0F-968C-54021D0DE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05EDB-FCB7-B16B-0F21-0271E605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8972D-BF7B-8743-874B-A5F084A2E1B3}" type="datetime1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BCE44-5287-2880-20F1-76C7C4EA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6AE53-13D2-E28E-0CC2-6DD6FEB2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1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2390-8B51-FEB3-DBA1-D586D6879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DC696-BC26-A1F0-9ED0-E9B97CBF7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1D936-02A7-A86F-50F8-EA3EE128D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3EDE1-3918-5464-2552-414781B7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F7DC-B183-DC4D-9E0E-E2EB30D9656F}" type="datetime1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37CC1-A2D9-B712-97B9-0D6EB656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3A5B4-CE89-1934-9EF8-3F9506AA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8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7D5115-FDCD-0FF6-C9B5-FD3437A2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3F6C3-F471-343B-7590-90E255A39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30DA3-4570-4CD6-C40C-9F67CC85E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83F1F-9A3D-AE4E-9C17-69C1651E2D77}" type="datetime1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CBB81-D413-23F5-D289-1C2414A0A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00AC9-8C00-6B04-B0BC-5372098A7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50C90-A217-6949-8BD2-2F5146168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0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perkowski/esa2022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BDF78-34DA-CD72-8C31-D6B7F11B7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0919" y="30667"/>
            <a:ext cx="4903502" cy="411742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Leaf nitrogen is driven by the unit cost of nitrogen and water use in Texan grasslands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CF34E-B4C2-4AE0-AA6B-9A9382620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942" y="4245469"/>
            <a:ext cx="4591455" cy="40011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Evan A. Perkowski; Nicholas G. Smith</a:t>
            </a:r>
          </a:p>
        </p:txBody>
      </p:sp>
      <p:pic>
        <p:nvPicPr>
          <p:cNvPr id="8" name="Picture 7" descr="A field of flowers&#10;&#10;Description automatically generated with medium confidence">
            <a:extLst>
              <a:ext uri="{FF2B5EF4-FFF2-40B4-BE49-F238E27FC236}">
                <a16:creationId xmlns:a16="http://schemas.microsoft.com/office/drawing/2014/main" id="{DE610B7C-DC93-0208-4680-8646A8F7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" r="-1" b="-1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pic>
        <p:nvPicPr>
          <p:cNvPr id="12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0E3584B-3948-4445-8239-E32B12EA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10" y="4850070"/>
            <a:ext cx="1650318" cy="18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22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44A3423-9DE8-5C26-4601-CD8CE1A24919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C8F42-A000-2D47-9DAA-C119133A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10</a:t>
            </a:fld>
            <a:endParaRPr lang="en-US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A3269E35-3B2F-7240-A946-0C585DADB2FB}"/>
              </a:ext>
            </a:extLst>
          </p:cNvPr>
          <p:cNvSpPr txBox="1">
            <a:spLocks/>
          </p:cNvSpPr>
          <p:nvPr/>
        </p:nvSpPr>
        <p:spPr>
          <a:xfrm>
            <a:off x="573338" y="337190"/>
            <a:ext cx="7894983" cy="169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Increasing water use efficiency should </a:t>
            </a:r>
            <a:r>
              <a:rPr lang="en-US" sz="3600" b="1" dirty="0">
                <a:solidFill>
                  <a:schemeClr val="accent1"/>
                </a:solidFill>
              </a:rPr>
              <a:t>increase</a:t>
            </a:r>
            <a:r>
              <a:rPr lang="en-US" sz="3600" dirty="0"/>
              <a:t> leaf 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9D1A23-2A99-B347-87ED-0EC1BA9DC917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</p:spTree>
    <p:extLst>
      <p:ext uri="{BB962C8B-B14F-4D97-AF65-F5344CB8AC3E}">
        <p14:creationId xmlns:p14="http://schemas.microsoft.com/office/powerpoint/2010/main" val="432381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81606" y="4140933"/>
            <a:ext cx="4108691" cy="7606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44A3423-9DE8-5C26-4601-CD8CE1A24919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C8F42-A000-2D47-9DAA-C119133A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11</a:t>
            </a:fld>
            <a:endParaRPr lang="en-US"/>
          </a:p>
        </p:txBody>
      </p:sp>
      <p:sp>
        <p:nvSpPr>
          <p:cNvPr id="19" name="Title 10">
            <a:extLst>
              <a:ext uri="{FF2B5EF4-FFF2-40B4-BE49-F238E27FC236}">
                <a16:creationId xmlns:a16="http://schemas.microsoft.com/office/drawing/2014/main" id="{79220C8D-4857-0E48-98A2-6C82971A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38" y="337190"/>
            <a:ext cx="7894983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leaf N could be independent of water use efficiency...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7FBDE0-1CE4-CD48-8CAA-50EF4F1B039C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</p:spTree>
    <p:extLst>
      <p:ext uri="{BB962C8B-B14F-4D97-AF65-F5344CB8AC3E}">
        <p14:creationId xmlns:p14="http://schemas.microsoft.com/office/powerpoint/2010/main" val="1218820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81606" y="4140933"/>
            <a:ext cx="4108691" cy="7606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44A3423-9DE8-5C26-4601-CD8CE1A24919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C8F42-A000-2D47-9DAA-C119133A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12</a:t>
            </a:fld>
            <a:endParaRPr lang="en-US"/>
          </a:p>
        </p:txBody>
      </p:sp>
      <p:sp>
        <p:nvSpPr>
          <p:cNvPr id="22" name="Title 10">
            <a:extLst>
              <a:ext uri="{FF2B5EF4-FFF2-40B4-BE49-F238E27FC236}">
                <a16:creationId xmlns:a16="http://schemas.microsoft.com/office/drawing/2014/main" id="{88524D80-3705-3E47-8872-3BB41480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38" y="337190"/>
            <a:ext cx="7894983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... and may be independent of the cost to acquire nitrogen relative to water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4B14C2-13BB-7A45-B9A0-6EDDDEAABB91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</p:spTree>
    <p:extLst>
      <p:ext uri="{BB962C8B-B14F-4D97-AF65-F5344CB8AC3E}">
        <p14:creationId xmlns:p14="http://schemas.microsoft.com/office/powerpoint/2010/main" val="191457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F706FB-0A60-1A4C-BC4D-9A6F17D9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currently lack empirical studies that directly test patterns expected from photosynthetic least-cost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AF47F-994E-F346-B2CF-FB578CB5EE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E250C90-A217-6949-8BD2-2F5146168076}" type="slidenum">
              <a:rPr lang="en-US" smtClean="0"/>
              <a:pPr/>
              <a:t>13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78205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CB6273-21BA-A1AA-08C8-85D6C7F17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4" r="51069" b="17000"/>
          <a:stretch/>
        </p:blipFill>
        <p:spPr>
          <a:xfrm>
            <a:off x="6499049" y="238686"/>
            <a:ext cx="5486400" cy="325164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06CF06-5AED-39C2-6C8D-14AD20E3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353" y="1964183"/>
            <a:ext cx="5257800" cy="4757292"/>
          </a:xfrm>
        </p:spPr>
        <p:txBody>
          <a:bodyPr>
            <a:normAutofit/>
          </a:bodyPr>
          <a:lstStyle/>
          <a:p>
            <a:r>
              <a:rPr lang="en-US" dirty="0"/>
              <a:t>24 sites</a:t>
            </a:r>
          </a:p>
          <a:p>
            <a:pPr lvl="1"/>
            <a:r>
              <a:rPr lang="en-US" dirty="0"/>
              <a:t>12 in 2020</a:t>
            </a:r>
          </a:p>
          <a:p>
            <a:pPr lvl="1"/>
            <a:r>
              <a:rPr lang="en-US" dirty="0"/>
              <a:t>15 in 2021 (3 same from 2020)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dirty="0"/>
              <a:t>3 leaves of 5 most dominant species at each site</a:t>
            </a:r>
          </a:p>
          <a:p>
            <a:pPr lvl="1"/>
            <a:r>
              <a:rPr lang="en-US" dirty="0"/>
              <a:t>Leaf N</a:t>
            </a:r>
          </a:p>
          <a:p>
            <a:pPr lvl="1"/>
            <a:r>
              <a:rPr lang="en-US" dirty="0"/>
              <a:t>Leaf water use efficiency (</a:t>
            </a:r>
            <a:r>
              <a:rPr lang="el-GR" dirty="0"/>
              <a:t>δ</a:t>
            </a:r>
            <a:r>
              <a:rPr lang="en-US" baseline="30000" dirty="0"/>
              <a:t>13</a:t>
            </a:r>
            <a:r>
              <a:rPr lang="en-US" dirty="0"/>
              <a:t>C)</a:t>
            </a:r>
          </a:p>
          <a:p>
            <a:endParaRPr lang="en-US" sz="1200" dirty="0"/>
          </a:p>
          <a:p>
            <a:r>
              <a:rPr lang="en-US" dirty="0"/>
              <a:t>Composite soil sample</a:t>
            </a:r>
          </a:p>
          <a:p>
            <a:pPr lvl="1"/>
            <a:r>
              <a:rPr lang="en-US" dirty="0"/>
              <a:t>[NO</a:t>
            </a:r>
            <a:r>
              <a:rPr lang="en-US" baseline="-25000" dirty="0"/>
              <a:t>3</a:t>
            </a:r>
            <a:r>
              <a:rPr lang="en-US" dirty="0"/>
              <a:t>-N]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4541427-407A-DE43-1E45-003515D72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56" t="16572" r="1013" b="16143"/>
          <a:stretch/>
        </p:blipFill>
        <p:spPr>
          <a:xfrm>
            <a:off x="6499049" y="3557303"/>
            <a:ext cx="5486400" cy="33006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49A39C-CB2E-5C9D-7915-DB82681D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93080" cy="1325563"/>
          </a:xfrm>
        </p:spPr>
        <p:txBody>
          <a:bodyPr/>
          <a:lstStyle/>
          <a:p>
            <a:r>
              <a:rPr lang="en-US" dirty="0"/>
              <a:t>Study sites, collection methods, traits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0FE742-731B-A74E-9B31-492A8BCD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6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79243" y="4140933"/>
            <a:ext cx="4111054" cy="760679"/>
          </a:xfrm>
          <a:prstGeom prst="rightArrow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7390F-9AA9-ED45-B8AF-F45244F8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15</a:t>
            </a:fld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E77C891-6FEE-7C47-A344-0F5B655E1F64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5BD828-FCD8-8A47-9B00-A4F584F0FD1E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D5AFEFB-2A71-2A44-9B7B-B7CFF1D9342D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10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6F5888C-E729-F9EB-50BD-862D8D286802}"/>
              </a:ext>
            </a:extLst>
          </p:cNvPr>
          <p:cNvSpPr txBox="1">
            <a:spLocks/>
          </p:cNvSpPr>
          <p:nvPr/>
        </p:nvSpPr>
        <p:spPr>
          <a:xfrm>
            <a:off x="838200" y="182881"/>
            <a:ext cx="105156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Soil nitrogen availability </a:t>
            </a:r>
            <a:r>
              <a:rPr lang="en-US" b="1" dirty="0">
                <a:solidFill>
                  <a:schemeClr val="accent2"/>
                </a:solidFill>
              </a:rPr>
              <a:t>decreases</a:t>
            </a:r>
            <a:r>
              <a:rPr lang="en-US" dirty="0"/>
              <a:t> the cost of acquiring nitrogen relative to water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E64DC-7888-E8C9-917F-FFC8BED1ABEF}"/>
              </a:ext>
            </a:extLst>
          </p:cNvPr>
          <p:cNvSpPr txBox="1"/>
          <p:nvPr/>
        </p:nvSpPr>
        <p:spPr>
          <a:xfrm>
            <a:off x="152401" y="3477923"/>
            <a:ext cx="2281386" cy="1200329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Cost of acquiring nitrogen relative to water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4AAE0A-48F5-8DAB-6FC6-F7432D7E6A9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433787" y="4078088"/>
            <a:ext cx="50423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D042A-0F9C-2B48-8C9B-3C91AD7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83E029C-5836-524D-9253-64D8DB273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0" y="1938528"/>
            <a:ext cx="787115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08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3E1-8640-ECE1-DE7B-12FFB80F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79A043-157F-FFEC-B6AA-3B83D4C84302}"/>
              </a:ext>
            </a:extLst>
          </p:cNvPr>
          <p:cNvSpPr txBox="1">
            <a:spLocks/>
          </p:cNvSpPr>
          <p:nvPr/>
        </p:nvSpPr>
        <p:spPr>
          <a:xfrm>
            <a:off x="838200" y="182881"/>
            <a:ext cx="1051560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Soil moisture </a:t>
            </a:r>
            <a:r>
              <a:rPr lang="en-US" b="1" dirty="0"/>
              <a:t>does not change </a:t>
            </a:r>
            <a:r>
              <a:rPr lang="en-US" dirty="0"/>
              <a:t>the cost of acquiring nitrogen relative to water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2E95897-E638-D176-1A78-A95A8109E322}"/>
              </a:ext>
            </a:extLst>
          </p:cNvPr>
          <p:cNvCxnSpPr>
            <a:cxnSpLocks/>
          </p:cNvCxnSpPr>
          <p:nvPr/>
        </p:nvCxnSpPr>
        <p:spPr>
          <a:xfrm>
            <a:off x="2433786" y="4078088"/>
            <a:ext cx="5042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A7D6C-072C-5B45-9D07-3CEE5302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90772-F078-D040-B54F-5BD9ED89FD29}"/>
              </a:ext>
            </a:extLst>
          </p:cNvPr>
          <p:cNvSpPr txBox="1"/>
          <p:nvPr/>
        </p:nvSpPr>
        <p:spPr>
          <a:xfrm>
            <a:off x="152401" y="3477923"/>
            <a:ext cx="2281386" cy="1200329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Cost of acquiring nitrogen relative to water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3363D73-BEAF-E24B-90C8-C7824664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0" y="1939192"/>
            <a:ext cx="787115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1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79243" y="4140933"/>
            <a:ext cx="4111054" cy="760679"/>
          </a:xfrm>
          <a:prstGeom prst="rightArrow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09C69F-04D6-934C-B23E-233FD289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13CE8E-AB3C-8745-ACB0-74DE883DC696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827FA50-2952-F442-BE8D-CBBC1AE364F3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08886AD-6F7A-DA49-9F87-429DFA353496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27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79243" y="4140933"/>
            <a:ext cx="4111054" cy="760679"/>
          </a:xfrm>
          <a:prstGeom prst="rightArrow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C35AC-1B32-0B46-B3FB-8759338B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19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1010EC-F65F-324F-AB8A-FDF57374E9E6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B6467B8-5FDD-AB47-A9D4-A68507999806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9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2337-5FBF-294D-B2C6-63983055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nitrogen generally increases leaf nitrogen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837DF-9377-B24F-9669-ACE14F543DE0}"/>
              </a:ext>
            </a:extLst>
          </p:cNvPr>
          <p:cNvSpPr txBox="1"/>
          <p:nvPr/>
        </p:nvSpPr>
        <p:spPr>
          <a:xfrm>
            <a:off x="10385824" y="6581001"/>
            <a:ext cx="1814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Firn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(2019)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8CE9D-3F39-3175-D1C7-7F35CB35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24" y="1427967"/>
            <a:ext cx="5313036" cy="5430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C21AD3-F25C-7241-ABD4-8BB87CD2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2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2C92-28FF-59CD-89D1-A79D5FB9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Soil moisture </a:t>
            </a:r>
            <a:r>
              <a:rPr lang="en-US" b="1" dirty="0">
                <a:solidFill>
                  <a:schemeClr val="accent2"/>
                </a:solidFill>
              </a:rPr>
              <a:t>decreases</a:t>
            </a:r>
            <a:r>
              <a:rPr lang="en-US" dirty="0"/>
              <a:t> water use efficiency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BB308-AAC2-F142-81CD-BA5B728D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7F52DB1-2F1E-0643-BAD3-AF07D210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1819260"/>
            <a:ext cx="7871155" cy="4919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7F2301-BCFC-0E41-ACF6-E4F237688DB8}"/>
              </a:ext>
            </a:extLst>
          </p:cNvPr>
          <p:cNvSpPr txBox="1"/>
          <p:nvPr/>
        </p:nvSpPr>
        <p:spPr>
          <a:xfrm>
            <a:off x="424937" y="2461479"/>
            <a:ext cx="2188420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WUE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0CACCA-E30C-8848-9618-71ED475A8FA0}"/>
              </a:ext>
            </a:extLst>
          </p:cNvPr>
          <p:cNvCxnSpPr/>
          <p:nvPr/>
        </p:nvCxnSpPr>
        <p:spPr>
          <a:xfrm>
            <a:off x="1513778" y="3543890"/>
            <a:ext cx="0" cy="16495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25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0C95-A62F-0ADD-55F9-956EAEAE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nitrogen availability </a:t>
            </a:r>
            <a:r>
              <a:rPr lang="en-US" b="1" dirty="0">
                <a:solidFill>
                  <a:schemeClr val="accent1"/>
                </a:solidFill>
              </a:rPr>
              <a:t>increases</a:t>
            </a:r>
            <a:r>
              <a:rPr lang="en-US" dirty="0"/>
              <a:t> water use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B932DB-3B17-EB4B-B898-7A32DECC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7218640-9A86-484A-95D6-EAA212E9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7" y="1837651"/>
            <a:ext cx="7856525" cy="4910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F84441-3107-1D44-83C8-5C3961002E4E}"/>
              </a:ext>
            </a:extLst>
          </p:cNvPr>
          <p:cNvSpPr txBox="1"/>
          <p:nvPr/>
        </p:nvSpPr>
        <p:spPr>
          <a:xfrm>
            <a:off x="424937" y="2461479"/>
            <a:ext cx="2188420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CA081-394E-474A-BDF4-0C9E1E01FD7C}"/>
              </a:ext>
            </a:extLst>
          </p:cNvPr>
          <p:cNvCxnSpPr/>
          <p:nvPr/>
        </p:nvCxnSpPr>
        <p:spPr>
          <a:xfrm>
            <a:off x="1513778" y="3543890"/>
            <a:ext cx="0" cy="16495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32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81606" y="4140933"/>
            <a:ext cx="4108691" cy="760679"/>
          </a:xfrm>
          <a:prstGeom prst="rightArrow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AA6F6-24F3-454F-9DBF-828FEEF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22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816B2B-2EAA-3E4E-8DE9-897CB81B7D99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9672E92-521E-DF41-9A8F-A1FBD7044C4E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930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81606" y="4140933"/>
            <a:ext cx="4108691" cy="760679"/>
          </a:xfrm>
          <a:prstGeom prst="rightArrow">
            <a:avLst/>
          </a:prstGeom>
          <a:solidFill>
            <a:schemeClr val="accent2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86F382-1F98-A146-837A-E147F5DE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23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D4876B-1CAA-E04B-A6F2-CCD449F56EA6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4BBAF2C-514D-974D-A4B7-F1D9559E6495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365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3A6D-B6C8-3428-FEF4-58630E75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use efficiency </a:t>
            </a:r>
            <a:r>
              <a:rPr lang="en-US" b="1" dirty="0"/>
              <a:t>does not change </a:t>
            </a:r>
            <a:r>
              <a:rPr lang="en-US" dirty="0"/>
              <a:t>leaf nitrogen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CC021-3F05-8E46-A8F2-C147B2B1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7B6228E-DAAF-A644-8369-D4660B1E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42" y="1690688"/>
            <a:ext cx="787115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07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81606" y="4140933"/>
            <a:ext cx="4108691" cy="7606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>
              <a:alpha val="25000"/>
            </a:scheme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C8F42-A000-2D47-9DAA-C119133A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25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B7D273-82D2-7748-A5BA-AA7D6A820DE5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39F1B4E-FF11-F74A-91B9-9E51433BC3A3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396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5521860-5BB9-0A49-83A6-9AC2D7FD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58" y="1938528"/>
            <a:ext cx="7871155" cy="4919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F00C1-18C6-4046-A8E7-0B4869C7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665478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cost to acquire nitrogen relative to water has a negative nonlinear effect on leaf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5E355-ABA8-234C-89BE-B42AE8AC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pPr/>
              <a:t>26</a:t>
            </a:fld>
            <a:endParaRPr 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06ED4A-4A65-ED46-BCC4-798D49ACEC86}"/>
              </a:ext>
            </a:extLst>
          </p:cNvPr>
          <p:cNvSpPr/>
          <p:nvPr/>
        </p:nvSpPr>
        <p:spPr>
          <a:xfrm>
            <a:off x="3538333" y="2991678"/>
            <a:ext cx="397564" cy="87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68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81606" y="4140933"/>
            <a:ext cx="4108691" cy="7606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7AEEA-01A1-A747-90C4-4C8D1154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27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204B13-A925-0940-9746-CED81432166C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C59107D-E0C4-3742-BC25-02E7545EA04C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74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FC56-E713-7747-B956-DDE00689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nitrogen availability </a:t>
            </a:r>
            <a:r>
              <a:rPr lang="en-US" b="1" dirty="0"/>
              <a:t>does not change </a:t>
            </a:r>
            <a:r>
              <a:rPr lang="en-US" dirty="0"/>
              <a:t>leaf nitrogen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C28B9-F23C-2049-9BCF-05839D81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4AA7B94-5FF3-F04C-AA13-62EBE41C2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3" y="1802003"/>
            <a:ext cx="787115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16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81606" y="4140933"/>
            <a:ext cx="4108691" cy="7606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67FCD058-68A4-D347-96FF-116C20C4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Revisiting h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ypotheses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A1E057-4D7A-964A-A26B-A2898D59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29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30F3BB-A87F-0044-BE13-CB1886A56F8B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18B2811-8ADA-9D42-8391-87F258F75A66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8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82C26-7C0E-C7E4-DE8E-FACCDB9EF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24" y="1427967"/>
            <a:ext cx="5313036" cy="5430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12337-5FBF-294D-B2C6-63983055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Soil nitrogen generally increases leaf nitrogen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F2285F-1B23-CB49-86E7-AC996189686B}"/>
              </a:ext>
            </a:extLst>
          </p:cNvPr>
          <p:cNvSpPr/>
          <p:nvPr/>
        </p:nvSpPr>
        <p:spPr>
          <a:xfrm>
            <a:off x="3962021" y="1729533"/>
            <a:ext cx="4346096" cy="11765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CB44E-BA66-2444-96DA-D2056439EE3D}"/>
              </a:ext>
            </a:extLst>
          </p:cNvPr>
          <p:cNvSpPr txBox="1"/>
          <p:nvPr/>
        </p:nvSpPr>
        <p:spPr>
          <a:xfrm>
            <a:off x="8368346" y="1683811"/>
            <a:ext cx="326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Plots that receive nitrogen have higher leaf nitrogen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A247D-63A6-2E40-BC1E-8E600967E4B7}"/>
              </a:ext>
            </a:extLst>
          </p:cNvPr>
          <p:cNvSpPr txBox="1"/>
          <p:nvPr/>
        </p:nvSpPr>
        <p:spPr>
          <a:xfrm>
            <a:off x="10385824" y="6581001"/>
            <a:ext cx="1814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Firn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(2019)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D8A1B-EE8E-DB42-BE8B-B49E185EE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4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6521F-6BD2-4C00-D78A-53836F6DD7C3}"/>
              </a:ext>
            </a:extLst>
          </p:cNvPr>
          <p:cNvSpPr/>
          <p:nvPr/>
        </p:nvSpPr>
        <p:spPr>
          <a:xfrm>
            <a:off x="9929153" y="2343020"/>
            <a:ext cx="2039112" cy="333244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nitrogen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543C549-8F25-B8CF-D87E-2BA9D8086670}"/>
              </a:ext>
            </a:extLst>
          </p:cNvPr>
          <p:cNvSpPr/>
          <p:nvPr/>
        </p:nvSpPr>
        <p:spPr>
          <a:xfrm>
            <a:off x="5681606" y="4140933"/>
            <a:ext cx="4108691" cy="760679"/>
          </a:xfrm>
          <a:prstGeom prst="rightArrow">
            <a:avLst/>
          </a:prstGeom>
          <a:solidFill>
            <a:schemeClr val="accent2"/>
          </a:solidFill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alpha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8D86561-043B-FFBB-4B71-6644C7D51F39}"/>
              </a:ext>
            </a:extLst>
          </p:cNvPr>
          <p:cNvSpPr/>
          <p:nvPr/>
        </p:nvSpPr>
        <p:spPr>
          <a:xfrm>
            <a:off x="2465303" y="5098356"/>
            <a:ext cx="7327357" cy="760679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67FCD058-68A4-D347-96FF-116C20C45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Revisiting h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ypotheses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40AC27-E042-3E4C-9567-023A13C7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30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3520C7-1743-864D-B6A7-D89768B43E18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F4F51F7-9A41-AC45-B3C9-1AE6BAC76DA8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CC3E58F-B7E6-1340-8DD9-D22CD1D40578}"/>
              </a:ext>
            </a:extLst>
          </p:cNvPr>
          <p:cNvSpPr/>
          <p:nvPr/>
        </p:nvSpPr>
        <p:spPr>
          <a:xfrm>
            <a:off x="8897909" y="281739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266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C407-8588-2459-A26B-DA6AEFE4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Acknowledgements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850971-2C4A-DA63-8926-CE9C60A57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322" y="1690688"/>
            <a:ext cx="4861560" cy="50307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Field and lab assistance</a:t>
            </a:r>
            <a:endParaRPr lang="en-US" sz="2000" dirty="0"/>
          </a:p>
          <a:p>
            <a:r>
              <a:rPr lang="en-US" sz="2000" dirty="0"/>
              <a:t>Risa McNellis</a:t>
            </a:r>
          </a:p>
          <a:p>
            <a:r>
              <a:rPr lang="en-US" sz="2000" dirty="0"/>
              <a:t>Jorge Ochoa</a:t>
            </a:r>
          </a:p>
          <a:p>
            <a:r>
              <a:rPr lang="en-US" sz="2000" dirty="0"/>
              <a:t>Peter </a:t>
            </a:r>
            <a:r>
              <a:rPr lang="en-US" sz="2000" dirty="0" err="1"/>
              <a:t>Eludini</a:t>
            </a:r>
            <a:endParaRPr lang="en-US" sz="2000" dirty="0"/>
          </a:p>
          <a:p>
            <a:r>
              <a:rPr lang="en-US" sz="2000" dirty="0"/>
              <a:t>Christine </a:t>
            </a:r>
            <a:r>
              <a:rPr lang="en-US" sz="2000" dirty="0" err="1"/>
              <a:t>Vanginault</a:t>
            </a:r>
            <a:endParaRPr lang="en-US" sz="2000" dirty="0"/>
          </a:p>
          <a:p>
            <a:r>
              <a:rPr lang="en-US" sz="2000" dirty="0"/>
              <a:t>Abigail Bell</a:t>
            </a:r>
          </a:p>
          <a:p>
            <a:r>
              <a:rPr lang="en-US" sz="2000" dirty="0"/>
              <a:t>Jose Villeda</a:t>
            </a:r>
          </a:p>
          <a:p>
            <a:r>
              <a:rPr lang="en-US" sz="2000" dirty="0"/>
              <a:t>Hannah German</a:t>
            </a:r>
          </a:p>
          <a:p>
            <a:r>
              <a:rPr lang="en-US" sz="2000" dirty="0"/>
              <a:t>Avery Schoenherr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Travel funds</a:t>
            </a:r>
            <a:endParaRPr lang="en-US" sz="2000" dirty="0"/>
          </a:p>
          <a:p>
            <a:r>
              <a:rPr lang="en-US" sz="2000" dirty="0"/>
              <a:t>ESA </a:t>
            </a:r>
            <a:r>
              <a:rPr lang="en-US" sz="2000" dirty="0" err="1"/>
              <a:t>Biogeosciences</a:t>
            </a:r>
            <a:r>
              <a:rPr lang="en-US" sz="2000" dirty="0"/>
              <a:t> Section</a:t>
            </a:r>
          </a:p>
          <a:p>
            <a:r>
              <a:rPr lang="en-US" sz="2000" dirty="0"/>
              <a:t>ESA Physiological Ecology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DC439-9690-DD3F-30D1-8D4375235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102" y="364923"/>
            <a:ext cx="4227155" cy="780517"/>
          </a:xfrm>
          <a:prstGeom prst="rect">
            <a:avLst/>
          </a:prstGeom>
        </p:spPr>
      </p:pic>
      <p:pic>
        <p:nvPicPr>
          <p:cNvPr id="102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80D00700-2914-B048-A533-D92FD1CE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578" y="1934431"/>
            <a:ext cx="24638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A8792-7BAD-3943-B0FB-2938E6903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293" y="1690688"/>
            <a:ext cx="4668574" cy="46685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7F2A5F-F1FE-6D42-BA5E-52E4C12BD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3278" y="5476875"/>
            <a:ext cx="1930400" cy="1016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DCEA7-1AE7-BA40-95F8-FF887944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65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D82E43DE-E26C-0024-E9D5-34CE8AFF7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26" b="3078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6641B-B40F-AB84-CEF8-5BD5CACB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051" y="1760513"/>
            <a:ext cx="10058400" cy="18859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5A96A-B709-1956-06B2-89E5BF6A8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 available at: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https://github.com/eaperkowski/esa2022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3CD23-C7F9-E342-A2D2-17854C9D9CD8}"/>
              </a:ext>
            </a:extLst>
          </p:cNvPr>
          <p:cNvSpPr txBox="1"/>
          <p:nvPr/>
        </p:nvSpPr>
        <p:spPr>
          <a:xfrm>
            <a:off x="64009" y="153835"/>
            <a:ext cx="769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Follow me on Twitter!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EvanPerkowski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678EC-8025-3C4C-B46D-5DAC4D4CA79E}"/>
              </a:ext>
            </a:extLst>
          </p:cNvPr>
          <p:cNvSpPr txBox="1"/>
          <p:nvPr/>
        </p:nvSpPr>
        <p:spPr>
          <a:xfrm>
            <a:off x="64009" y="771762"/>
            <a:ext cx="9166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Shoot me an e-mail!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Evan.A.Perkowski@ttu.edu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142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5783B-5C18-4C88-F9FE-13F9E264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1AA38-C0B5-2F16-F8A8-DDC80F5AFA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70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F6C0-FE73-42D8-9CD1-FEAB1734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unit cost ratio (</a:t>
            </a:r>
            <a:r>
              <a:rPr lang="el-GR" dirty="0"/>
              <a:t>β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7D2AE-A8FC-085D-4500-E8A8B79B1CC6}"/>
              </a:ext>
            </a:extLst>
          </p:cNvPr>
          <p:cNvSpPr txBox="1"/>
          <p:nvPr/>
        </p:nvSpPr>
        <p:spPr>
          <a:xfrm>
            <a:off x="4251808" y="1668383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cost of acquiring and using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08B0F-777E-2651-C0D9-79FD07AB6AB4}"/>
              </a:ext>
            </a:extLst>
          </p:cNvPr>
          <p:cNvSpPr txBox="1"/>
          <p:nvPr/>
        </p:nvSpPr>
        <p:spPr>
          <a:xfrm>
            <a:off x="4049829" y="5973612"/>
            <a:ext cx="5396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cost of acquiring and using H</a:t>
            </a:r>
            <a:r>
              <a:rPr lang="en-US" sz="3200" baseline="-25000" dirty="0"/>
              <a:t>2</a:t>
            </a:r>
            <a:r>
              <a:rPr lang="en-US" sz="3200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574465-7B45-832C-2114-38C7905577FC}"/>
                  </a:ext>
                </a:extLst>
              </p:cNvPr>
              <p:cNvSpPr txBox="1"/>
              <p:nvPr/>
            </p:nvSpPr>
            <p:spPr>
              <a:xfrm>
                <a:off x="4444133" y="2963372"/>
                <a:ext cx="2877014" cy="2195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7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574465-7B45-832C-2114-38C79055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33" y="2963372"/>
                <a:ext cx="2877014" cy="2195986"/>
              </a:xfrm>
              <a:prstGeom prst="rect">
                <a:avLst/>
              </a:prstGeom>
              <a:blipFill>
                <a:blip r:embed="rId2"/>
                <a:stretch>
                  <a:fillRect l="-4386" r="-439" b="-6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387B9E-DF36-C935-348C-E4410F5015DE}"/>
              </a:ext>
            </a:extLst>
          </p:cNvPr>
          <p:cNvCxnSpPr>
            <a:cxnSpLocks/>
          </p:cNvCxnSpPr>
          <p:nvPr/>
        </p:nvCxnSpPr>
        <p:spPr>
          <a:xfrm>
            <a:off x="6747844" y="2337632"/>
            <a:ext cx="0" cy="6257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9CD957-9C6D-8FC0-ED9F-584D974DCCAC}"/>
              </a:ext>
            </a:extLst>
          </p:cNvPr>
          <p:cNvCxnSpPr>
            <a:cxnSpLocks/>
          </p:cNvCxnSpPr>
          <p:nvPr/>
        </p:nvCxnSpPr>
        <p:spPr>
          <a:xfrm flipV="1">
            <a:off x="6747844" y="5253615"/>
            <a:ext cx="0" cy="6257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2ADF3-0F46-514A-8253-A872C845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9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B56B-4092-A443-AB0B-2378DAD9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unit cost ratio (</a:t>
            </a:r>
            <a:r>
              <a:rPr lang="el-GR" dirty="0"/>
              <a:t>β</a:t>
            </a:r>
            <a:r>
              <a:rPr lang="en-US" dirty="0"/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0A157E-4AD5-C5C9-5D61-E2F9D336F41D}"/>
                  </a:ext>
                </a:extLst>
              </p:cNvPr>
              <p:cNvSpPr txBox="1"/>
              <p:nvPr/>
            </p:nvSpPr>
            <p:spPr>
              <a:xfrm>
                <a:off x="0" y="2016305"/>
                <a:ext cx="11944810" cy="2825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5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5400" b="0" i="1" smtClean="0">
                          <a:latin typeface="Cambria Math" panose="02040503050406030204" pitchFamily="18" charset="0"/>
                        </a:rPr>
                        <m:t>1.6</m:t>
                      </m:r>
                      <m:sSup>
                        <m:sSupPr>
                          <m:ctrlPr>
                            <a:rPr lang="el-G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5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l-GR" sz="5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D</m:t>
                      </m:r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5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𝑙𝑒𝑎𝑓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540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l-GR" sz="5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54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5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5400" b="0" i="1" smtClean="0">
                                          <a:latin typeface="Cambria Math" panose="02040503050406030204" pitchFamily="18" charset="0"/>
                                        </a:rPr>
                                        <m:t>𝑙𝑒𝑎𝑓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l-GR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5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l-GR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5400" b="0" i="0" smtClean="0">
                                  <a:latin typeface="Cambria Math" panose="02040503050406030204" pitchFamily="18" charset="0"/>
                                </a:rPr>
                                <m:t>Κ</m:t>
                              </m:r>
                              <m:r>
                                <a:rPr lang="el-GR" sz="5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l-GR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l-GR" sz="5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C0A157E-4AD5-C5C9-5D61-E2F9D336F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16305"/>
                <a:ext cx="11944810" cy="2825389"/>
              </a:xfrm>
              <a:prstGeom prst="rect">
                <a:avLst/>
              </a:prstGeom>
              <a:blipFill>
                <a:blip r:embed="rId3"/>
                <a:stretch>
                  <a:fillRect l="-744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A2C7-048D-B140-9986-87BE45B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B3E1-8640-ECE1-DE7B-12FFB80F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1752600"/>
          </a:xfrm>
        </p:spPr>
        <p:txBody>
          <a:bodyPr>
            <a:no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4</a:t>
            </a:r>
            <a:r>
              <a:rPr lang="en-US" dirty="0"/>
              <a:t> non-legumes experience a reduction in these relative costs with increasing soil moisture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E84E4C-58A1-E756-637F-EB33EAA7D11E}"/>
              </a:ext>
            </a:extLst>
          </p:cNvPr>
          <p:cNvCxnSpPr>
            <a:cxnSpLocks/>
          </p:cNvCxnSpPr>
          <p:nvPr/>
        </p:nvCxnSpPr>
        <p:spPr>
          <a:xfrm>
            <a:off x="2433786" y="4078088"/>
            <a:ext cx="5042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925A3-413F-D742-A9DE-28679D5A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B17CC-BBD4-1A45-9E90-0B199E51BADE}"/>
              </a:ext>
            </a:extLst>
          </p:cNvPr>
          <p:cNvSpPr txBox="1"/>
          <p:nvPr/>
        </p:nvSpPr>
        <p:spPr>
          <a:xfrm>
            <a:off x="152401" y="3477923"/>
            <a:ext cx="2281386" cy="1200329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Cost of acquiring nitrogen relative to water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5FA3BE7-241D-7948-B9D9-94F67C3A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0" y="1935481"/>
            <a:ext cx="787115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88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2C92-28FF-59CD-89D1-A79D5FB9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Soil moisture </a:t>
            </a:r>
            <a:r>
              <a:rPr lang="en-US" b="1" dirty="0">
                <a:solidFill>
                  <a:schemeClr val="accent2"/>
                </a:solidFill>
              </a:rPr>
              <a:t>decreases</a:t>
            </a:r>
            <a:r>
              <a:rPr lang="en-US" dirty="0"/>
              <a:t> water use efficiency, a pattern observed only in C</a:t>
            </a:r>
            <a:r>
              <a:rPr lang="en-US" baseline="-25000" dirty="0"/>
              <a:t>3</a:t>
            </a:r>
            <a:r>
              <a:rPr lang="en-US" dirty="0"/>
              <a:t> species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EC9F9-1B7D-5446-84D7-580639B2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9B6683-349C-E644-8BC4-DBB0540E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1" y="1829198"/>
            <a:ext cx="7871155" cy="4919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18B26-335C-244C-8848-42B3615C6F19}"/>
              </a:ext>
            </a:extLst>
          </p:cNvPr>
          <p:cNvSpPr txBox="1"/>
          <p:nvPr/>
        </p:nvSpPr>
        <p:spPr>
          <a:xfrm>
            <a:off x="424937" y="2461479"/>
            <a:ext cx="2188420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2CC664-DEF6-1E47-B7A6-2923C9881693}"/>
              </a:ext>
            </a:extLst>
          </p:cNvPr>
          <p:cNvCxnSpPr/>
          <p:nvPr/>
        </p:nvCxnSpPr>
        <p:spPr>
          <a:xfrm>
            <a:off x="1513778" y="3543890"/>
            <a:ext cx="0" cy="16495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63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0C95-A62F-0ADD-55F9-956EAEAE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nitrogen availability </a:t>
            </a:r>
            <a:r>
              <a:rPr lang="en-US" b="1" dirty="0">
                <a:solidFill>
                  <a:schemeClr val="accent1"/>
                </a:solidFill>
              </a:rPr>
              <a:t>increases</a:t>
            </a:r>
            <a:r>
              <a:rPr lang="en-US" dirty="0"/>
              <a:t> water use efficiency, but only in non-legumes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39556-0FEF-4240-A762-14EB81BB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4C97E29-3C0F-ED46-9FA1-4F5F541D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2" y="1836460"/>
            <a:ext cx="7871155" cy="4919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DAB2A-8712-364A-95D6-B10E770DBEAC}"/>
              </a:ext>
            </a:extLst>
          </p:cNvPr>
          <p:cNvSpPr txBox="1"/>
          <p:nvPr/>
        </p:nvSpPr>
        <p:spPr>
          <a:xfrm>
            <a:off x="424937" y="2461479"/>
            <a:ext cx="2188420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9ECCB4-251B-BD45-B8BE-C34189784A0D}"/>
              </a:ext>
            </a:extLst>
          </p:cNvPr>
          <p:cNvCxnSpPr/>
          <p:nvPr/>
        </p:nvCxnSpPr>
        <p:spPr>
          <a:xfrm>
            <a:off x="1513778" y="3543890"/>
            <a:ext cx="0" cy="16495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76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38D2-66A6-A141-8018-F68B001A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ut, leaf </a:t>
            </a:r>
            <a:r>
              <a:rPr lang="en-US" dirty="0"/>
              <a:t>nitrogen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can be predicted independent of soil nitrogen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D131D-1CC7-9B1E-D741-1A03D7D24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084" y="1690688"/>
            <a:ext cx="8060046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697620-6073-8B48-9CF4-C43A6574A4FD}"/>
              </a:ext>
            </a:extLst>
          </p:cNvPr>
          <p:cNvSpPr txBox="1"/>
          <p:nvPr/>
        </p:nvSpPr>
        <p:spPr>
          <a:xfrm>
            <a:off x="9662790" y="6581001"/>
            <a:ext cx="2528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Dong et al. (2017)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AA3F8-A0E4-654C-A446-48BD1457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54F1FA-02B2-914C-AD8D-34FFBB76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Leaf N is likely a product of interactions between climatic and edaphic factors</a:t>
            </a:r>
          </a:p>
        </p:txBody>
      </p:sp>
    </p:spTree>
    <p:extLst>
      <p:ext uri="{BB962C8B-B14F-4D97-AF65-F5344CB8AC3E}">
        <p14:creationId xmlns:p14="http://schemas.microsoft.com/office/powerpoint/2010/main" val="843434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11804477-C5F4-4645-8C06-04D8B0CC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1" y="1908236"/>
            <a:ext cx="9679537" cy="48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CCBA3-EA0D-5644-948B-2891ADEF9E1E}"/>
              </a:ext>
            </a:extLst>
          </p:cNvPr>
          <p:cNvSpPr txBox="1"/>
          <p:nvPr/>
        </p:nvSpPr>
        <p:spPr>
          <a:xfrm>
            <a:off x="9084925" y="6587725"/>
            <a:ext cx="310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Bialic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-Murphy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 Letters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A8964-B934-CD4C-9D9E-1294DF21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6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7DDC556-93A1-2D46-8CE8-1F6FF9B8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131776"/>
            <a:ext cx="11353800" cy="195102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Photosynthetic ‘least-cost’ theory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leaves acclimate to changing climatic and edaphic </a:t>
            </a:r>
            <a:r>
              <a:rPr lang="en-US" dirty="0">
                <a:solidFill>
                  <a:schemeClr val="bg1"/>
                </a:solidFill>
              </a:rPr>
              <a:t>environments via summed cost of resource use (nitrogen and water)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11804477-C5F4-4645-8C06-04D8B0CC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1" y="1908236"/>
            <a:ext cx="9679537" cy="48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07C7E4-AA3D-F64A-A16A-B750A835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131776"/>
            <a:ext cx="11353800" cy="195102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Photosynthetic ‘least-cost’ theory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leaves acclimate to changing climatic and edaphic </a:t>
            </a:r>
            <a:r>
              <a:rPr lang="en-US" dirty="0"/>
              <a:t>environments via summed cost of resource use (nitrogen and water)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CCBA3-EA0D-5644-948B-2891ADEF9E1E}"/>
              </a:ext>
            </a:extLst>
          </p:cNvPr>
          <p:cNvSpPr txBox="1"/>
          <p:nvPr/>
        </p:nvSpPr>
        <p:spPr>
          <a:xfrm>
            <a:off x="9084925" y="6587725"/>
            <a:ext cx="310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Bialic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-Murphy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 Letters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60F989-2554-9E85-02A9-E6E682997FDD}"/>
              </a:ext>
            </a:extLst>
          </p:cNvPr>
          <p:cNvSpPr/>
          <p:nvPr/>
        </p:nvSpPr>
        <p:spPr>
          <a:xfrm>
            <a:off x="3727938" y="5392615"/>
            <a:ext cx="4798647" cy="139895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A8F95-7E8B-D441-830A-D5550C11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1905980-01E8-764B-9CE0-50AD2626C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38" y="337190"/>
            <a:ext cx="7894983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Soil N should </a:t>
            </a:r>
            <a:r>
              <a:rPr lang="en-US" b="1" dirty="0">
                <a:solidFill>
                  <a:schemeClr val="accent2"/>
                </a:solidFill>
              </a:rPr>
              <a:t>decrease</a:t>
            </a:r>
            <a:r>
              <a:rPr lang="en-US" dirty="0"/>
              <a:t>, and soil moisture should </a:t>
            </a:r>
            <a:r>
              <a:rPr lang="en-US" b="1" dirty="0">
                <a:solidFill>
                  <a:schemeClr val="accent1"/>
                </a:solidFill>
              </a:rPr>
              <a:t>increase</a:t>
            </a:r>
            <a:r>
              <a:rPr lang="en-US" dirty="0"/>
              <a:t> the cost of acquiring nitrogen relative to water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C8F42-A000-2D47-9DAA-C119133A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85BD77-2634-884F-A2C7-DBD92146EDAE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</p:spTree>
    <p:extLst>
      <p:ext uri="{BB962C8B-B14F-4D97-AF65-F5344CB8AC3E}">
        <p14:creationId xmlns:p14="http://schemas.microsoft.com/office/powerpoint/2010/main" val="357878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5F6CA-2670-DEB2-D564-8E2D1DDA3CBD}"/>
              </a:ext>
            </a:extLst>
          </p:cNvPr>
          <p:cNvSpPr/>
          <p:nvPr/>
        </p:nvSpPr>
        <p:spPr>
          <a:xfrm>
            <a:off x="222058" y="2376333"/>
            <a:ext cx="2042385" cy="3299133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resource availability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C3A85-2129-6E66-531B-1E1097847FB1}"/>
              </a:ext>
            </a:extLst>
          </p:cNvPr>
          <p:cNvSpPr/>
          <p:nvPr/>
        </p:nvSpPr>
        <p:spPr>
          <a:xfrm>
            <a:off x="6722304" y="2376333"/>
            <a:ext cx="2039112" cy="161570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use efficiency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ACEF1BE-8693-46FD-7366-BC18C98195FE}"/>
              </a:ext>
            </a:extLst>
          </p:cNvPr>
          <p:cNvSpPr/>
          <p:nvPr/>
        </p:nvSpPr>
        <p:spPr>
          <a:xfrm>
            <a:off x="2465303" y="2377340"/>
            <a:ext cx="894751" cy="733587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42788CD-F1E1-CA59-6DB2-29D9B7C14820}"/>
              </a:ext>
            </a:extLst>
          </p:cNvPr>
          <p:cNvSpPr/>
          <p:nvPr/>
        </p:nvSpPr>
        <p:spPr>
          <a:xfrm>
            <a:off x="2465303" y="3262659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4C0738-013E-9D4A-B84A-7F0CDF887B1A}"/>
              </a:ext>
            </a:extLst>
          </p:cNvPr>
          <p:cNvSpPr/>
          <p:nvPr/>
        </p:nvSpPr>
        <p:spPr>
          <a:xfrm>
            <a:off x="9366069" y="169887"/>
            <a:ext cx="2602196" cy="625754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5FF35-9416-6F43-AE35-089573EEFD8C}"/>
              </a:ext>
            </a:extLst>
          </p:cNvPr>
          <p:cNvSpPr/>
          <p:nvPr/>
        </p:nvSpPr>
        <p:spPr>
          <a:xfrm>
            <a:off x="9366069" y="943576"/>
            <a:ext cx="2602196" cy="62575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effect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09CA3F9-D6D8-DE47-905C-BFC08C254BDB}"/>
              </a:ext>
            </a:extLst>
          </p:cNvPr>
          <p:cNvSpPr/>
          <p:nvPr/>
        </p:nvSpPr>
        <p:spPr>
          <a:xfrm>
            <a:off x="5681606" y="2839115"/>
            <a:ext cx="894751" cy="733587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8C8F42-A000-2D47-9DAA-C119133A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50C90-A217-6949-8BD2-2F5146168076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113ECC6E-3342-A94C-A97E-7E1B141E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38" y="337190"/>
            <a:ext cx="7894983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Increasing costs of acquiring nitrogen relative to water should </a:t>
            </a:r>
            <a:r>
              <a:rPr lang="en-US" b="1" dirty="0">
                <a:solidFill>
                  <a:schemeClr val="accent2"/>
                </a:solidFill>
              </a:rPr>
              <a:t>decrease</a:t>
            </a:r>
            <a:r>
              <a:rPr lang="en-US" dirty="0"/>
              <a:t> water use efficiency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6FBB3-4952-2F44-9E37-720ECAF070CA}"/>
              </a:ext>
            </a:extLst>
          </p:cNvPr>
          <p:cNvSpPr/>
          <p:nvPr/>
        </p:nvSpPr>
        <p:spPr>
          <a:xfrm>
            <a:off x="3473817" y="2394156"/>
            <a:ext cx="2039112" cy="231364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to acquire nitrogen relative to water</a:t>
            </a:r>
          </a:p>
        </p:txBody>
      </p:sp>
    </p:spTree>
    <p:extLst>
      <p:ext uri="{BB962C8B-B14F-4D97-AF65-F5344CB8AC3E}">
        <p14:creationId xmlns:p14="http://schemas.microsoft.com/office/powerpoint/2010/main" val="359393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5174</TotalTime>
  <Words>1263</Words>
  <Application>Microsoft Macintosh PowerPoint</Application>
  <PresentationFormat>Widescreen</PresentationFormat>
  <Paragraphs>270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Leaf nitrogen is driven by the unit cost of nitrogen and water use in Texan grasslands</vt:lpstr>
      <vt:lpstr>Soil nitrogen generally increases leaf nitrogen</vt:lpstr>
      <vt:lpstr>Soil nitrogen generally increases leaf nitrogen</vt:lpstr>
      <vt:lpstr>But, leaf nitrogen can be predicted independent of soil nitrogen</vt:lpstr>
      <vt:lpstr>Leaf N is likely a product of interactions between climatic and edaphic factors</vt:lpstr>
      <vt:lpstr>Photosynthetic ‘least-cost’ theory: leaves acclimate to changing climatic and edaphic environments via summed cost of resource use (nitrogen and water)</vt:lpstr>
      <vt:lpstr>Photosynthetic ‘least-cost’ theory: leaves acclimate to changing climatic and edaphic environments via summed cost of resource use (nitrogen and water)</vt:lpstr>
      <vt:lpstr>Soil N should decrease, and soil moisture should increase the cost of acquiring nitrogen relative to water</vt:lpstr>
      <vt:lpstr>Increasing costs of acquiring nitrogen relative to water should decrease water use efficiency</vt:lpstr>
      <vt:lpstr>PowerPoint Presentation</vt:lpstr>
      <vt:lpstr>However, leaf N could be independent of water use efficiency...</vt:lpstr>
      <vt:lpstr>... and may be independent of the cost to acquire nitrogen relative to water</vt:lpstr>
      <vt:lpstr>We currently lack empirical studies that directly test patterns expected from photosynthetic least-cost theory</vt:lpstr>
      <vt:lpstr>Study sites, collection methods, traits</vt:lpstr>
      <vt:lpstr>PowerPoint Presentation</vt:lpstr>
      <vt:lpstr>PowerPoint Presentation</vt:lpstr>
      <vt:lpstr> </vt:lpstr>
      <vt:lpstr>PowerPoint Presentation</vt:lpstr>
      <vt:lpstr>PowerPoint Presentation</vt:lpstr>
      <vt:lpstr>Soil moisture decreases water use efficiency </vt:lpstr>
      <vt:lpstr>Soil nitrogen availability increases water use efficiency</vt:lpstr>
      <vt:lpstr>PowerPoint Presentation</vt:lpstr>
      <vt:lpstr>PowerPoint Presentation</vt:lpstr>
      <vt:lpstr>Water use efficiency does not change leaf nitrogen</vt:lpstr>
      <vt:lpstr>PowerPoint Presentation</vt:lpstr>
      <vt:lpstr>The cost to acquire nitrogen relative to water has a negative nonlinear effect on leaf nitrogen</vt:lpstr>
      <vt:lpstr>PowerPoint Presentation</vt:lpstr>
      <vt:lpstr>Soil nitrogen availability does not change leaf nitrogen</vt:lpstr>
      <vt:lpstr>Revisiting hypotheses</vt:lpstr>
      <vt:lpstr>Revisiting hypotheses</vt:lpstr>
      <vt:lpstr>Acknowledgements</vt:lpstr>
      <vt:lpstr>Thank you! </vt:lpstr>
      <vt:lpstr>Extra slides</vt:lpstr>
      <vt:lpstr>Resource unit cost ratio (β)</vt:lpstr>
      <vt:lpstr>Resource unit cost ratio (β)</vt:lpstr>
      <vt:lpstr>C4 non-legumes experience a reduction in these relative costs with increasing soil moisture</vt:lpstr>
      <vt:lpstr>Soil moisture decreases water use efficiency, a pattern observed only in C3 species</vt:lpstr>
      <vt:lpstr>Soil nitrogen availability increases water use efficiency, but only in non-legumes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Soil nitrogen availability increases the positive effect of aridity on water use efficiency</dc:title>
  <dc:creator>Perkowski, Evan A</dc:creator>
  <cp:lastModifiedBy>Perkowski, Evan A</cp:lastModifiedBy>
  <cp:revision>26</cp:revision>
  <dcterms:created xsi:type="dcterms:W3CDTF">2022-07-19T16:27:24Z</dcterms:created>
  <dcterms:modified xsi:type="dcterms:W3CDTF">2022-08-18T11:35:33Z</dcterms:modified>
</cp:coreProperties>
</file>